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91" r:id="rId2"/>
    <p:sldId id="293" r:id="rId3"/>
    <p:sldId id="271" r:id="rId4"/>
    <p:sldId id="257" r:id="rId5"/>
    <p:sldId id="297" r:id="rId6"/>
    <p:sldId id="289" r:id="rId7"/>
    <p:sldId id="296" r:id="rId8"/>
  </p:sldIdLst>
  <p:sldSz cx="12192000" cy="6858000"/>
  <p:notesSz cx="7034213" cy="10164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1A08B5F-7769-4DE4-A258-15313128F2B7}">
          <p14:sldIdLst>
            <p14:sldId id="291"/>
            <p14:sldId id="293"/>
          </p14:sldIdLst>
        </p14:section>
        <p14:section name="タイトルなしのセクション" id="{6D2121D1-A8A0-4B89-8337-852B61895280}">
          <p14:sldIdLst>
            <p14:sldId id="271"/>
            <p14:sldId id="257"/>
            <p14:sldId id="297"/>
          </p14:sldIdLst>
        </p14:section>
        <p14:section name="タイトルなしのセクション" id="{5DE62F7E-752C-46BC-B150-B009B0FDF61E}">
          <p14:sldIdLst>
            <p14:sldId id="289"/>
            <p14:sldId id="29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isaka@zeus.eonet.ne.jp" initials="m" lastIdx="1" clrIdx="0">
    <p:extLst>
      <p:ext uri="{19B8F6BF-5375-455C-9EA6-DF929625EA0E}">
        <p15:presenceInfo xmlns:p15="http://schemas.microsoft.com/office/powerpoint/2012/main" userId="720b4a1371fdaf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28FCDE-1254-45C4-89E8-36A54CFC7F59}" v="1" dt="2023-07-25T22:39:33.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84" d="100"/>
          <a:sy n="84" d="100"/>
        </p:scale>
        <p:origin x="576" y="84"/>
      </p:cViewPr>
      <p:guideLst/>
    </p:cSldViewPr>
  </p:slideViewPr>
  <p:notesTextViewPr>
    <p:cViewPr>
      <p:scale>
        <a:sx n="1" d="1"/>
        <a:sy n="1" d="1"/>
      </p:scale>
      <p:origin x="0" y="0"/>
    </p:cViewPr>
  </p:notesTextViewPr>
  <p:notesViewPr>
    <p:cSldViewPr snapToGrid="0">
      <p:cViewPr varScale="1">
        <p:scale>
          <a:sx n="58" d="100"/>
          <a:sy n="58" d="100"/>
        </p:scale>
        <p:origin x="348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9518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3048159" cy="510004"/>
          </a:xfrm>
          <a:prstGeom prst="rect">
            <a:avLst/>
          </a:prstGeom>
        </p:spPr>
        <p:txBody>
          <a:bodyPr vert="horz" lIns="94698" tIns="47349" rIns="94698" bIns="47349"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4430" y="0"/>
            <a:ext cx="3048159" cy="510004"/>
          </a:xfrm>
          <a:prstGeom prst="rect">
            <a:avLst/>
          </a:prstGeom>
        </p:spPr>
        <p:txBody>
          <a:bodyPr vert="horz" lIns="94698" tIns="47349" rIns="94698" bIns="47349" rtlCol="0"/>
          <a:lstStyle>
            <a:lvl1pPr algn="r">
              <a:defRPr sz="1200"/>
            </a:lvl1pPr>
          </a:lstStyle>
          <a:p>
            <a:fld id="{BE20BC96-445F-43AE-B6E2-5A31F4C0B72E}" type="datetimeFigureOut">
              <a:rPr kumimoji="1" lang="ja-JP" altLang="en-US" smtClean="0"/>
              <a:t>2023/7/26</a:t>
            </a:fld>
            <a:endParaRPr kumimoji="1" lang="ja-JP" altLang="en-US"/>
          </a:p>
        </p:txBody>
      </p:sp>
      <p:sp>
        <p:nvSpPr>
          <p:cNvPr id="4" name="スライド イメージ プレースホルダー 3"/>
          <p:cNvSpPr>
            <a:spLocks noGrp="1" noRot="1" noChangeAspect="1"/>
          </p:cNvSpPr>
          <p:nvPr>
            <p:ph type="sldImg" idx="2"/>
          </p:nvPr>
        </p:nvSpPr>
        <p:spPr>
          <a:xfrm>
            <a:off x="466725" y="1268413"/>
            <a:ext cx="6100763" cy="3432175"/>
          </a:xfrm>
          <a:prstGeom prst="rect">
            <a:avLst/>
          </a:prstGeom>
          <a:noFill/>
          <a:ln w="12700">
            <a:solidFill>
              <a:prstClr val="black"/>
            </a:solidFill>
          </a:ln>
        </p:spPr>
        <p:txBody>
          <a:bodyPr vert="horz" lIns="94698" tIns="47349" rIns="94698" bIns="47349" rtlCol="0" anchor="ctr"/>
          <a:lstStyle/>
          <a:p>
            <a:endParaRPr lang="ja-JP" altLang="en-US"/>
          </a:p>
        </p:txBody>
      </p:sp>
      <p:sp>
        <p:nvSpPr>
          <p:cNvPr id="5" name="ノート プレースホルダー 4"/>
          <p:cNvSpPr>
            <a:spLocks noGrp="1"/>
          </p:cNvSpPr>
          <p:nvPr>
            <p:ph type="body" sz="quarter" idx="3"/>
          </p:nvPr>
        </p:nvSpPr>
        <p:spPr>
          <a:xfrm>
            <a:off x="703423" y="4891799"/>
            <a:ext cx="5627370" cy="4002376"/>
          </a:xfrm>
          <a:prstGeom prst="rect">
            <a:avLst/>
          </a:prstGeom>
        </p:spPr>
        <p:txBody>
          <a:bodyPr vert="horz" lIns="94698" tIns="47349" rIns="94698" bIns="473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654765"/>
            <a:ext cx="3048159" cy="510003"/>
          </a:xfrm>
          <a:prstGeom prst="rect">
            <a:avLst/>
          </a:prstGeom>
        </p:spPr>
        <p:txBody>
          <a:bodyPr vert="horz" lIns="94698" tIns="47349" rIns="94698" bIns="4734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4430" y="9654765"/>
            <a:ext cx="3048159" cy="510003"/>
          </a:xfrm>
          <a:prstGeom prst="rect">
            <a:avLst/>
          </a:prstGeom>
        </p:spPr>
        <p:txBody>
          <a:bodyPr vert="horz" lIns="94698" tIns="47349" rIns="94698" bIns="47349" rtlCol="0" anchor="b"/>
          <a:lstStyle>
            <a:lvl1pPr algn="r">
              <a:defRPr sz="1200"/>
            </a:lvl1pPr>
          </a:lstStyle>
          <a:p>
            <a:fld id="{745E3CB8-2F36-4083-A63C-C9531F124346}" type="slidenum">
              <a:rPr kumimoji="1" lang="ja-JP" altLang="en-US" smtClean="0"/>
              <a:t>‹#›</a:t>
            </a:fld>
            <a:endParaRPr kumimoji="1" lang="ja-JP" altLang="en-US"/>
          </a:p>
        </p:txBody>
      </p:sp>
    </p:spTree>
    <p:extLst>
      <p:ext uri="{BB962C8B-B14F-4D97-AF65-F5344CB8AC3E}">
        <p14:creationId xmlns:p14="http://schemas.microsoft.com/office/powerpoint/2010/main" val="23786870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6798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8196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52ECF2A-E56A-49D9-B898-548E1DD3B47F}"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785F8A-623C-467D-AC23-F23D468FA9DB}" type="slidenum">
              <a:rPr kumimoji="1" lang="ja-JP" altLang="en-US" smtClean="0"/>
              <a:t>‹#›</a:t>
            </a:fld>
            <a:endParaRPr kumimoji="1" lang="ja-JP" altLang="en-US"/>
          </a:p>
        </p:txBody>
      </p:sp>
    </p:spTree>
    <p:extLst>
      <p:ext uri="{BB962C8B-B14F-4D97-AF65-F5344CB8AC3E}">
        <p14:creationId xmlns:p14="http://schemas.microsoft.com/office/powerpoint/2010/main" val="135136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1D5824-B6B4-4475-9933-0671406CD973}"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785F8A-623C-467D-AC23-F23D468FA9DB}" type="slidenum">
              <a:rPr kumimoji="1" lang="ja-JP" altLang="en-US" smtClean="0"/>
              <a:t>‹#›</a:t>
            </a:fld>
            <a:endParaRPr kumimoji="1" lang="ja-JP" altLang="en-US"/>
          </a:p>
        </p:txBody>
      </p:sp>
    </p:spTree>
    <p:extLst>
      <p:ext uri="{BB962C8B-B14F-4D97-AF65-F5344CB8AC3E}">
        <p14:creationId xmlns:p14="http://schemas.microsoft.com/office/powerpoint/2010/main" val="134119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B98563B-EFF0-44AE-9CB2-F8B390718922}"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785F8A-623C-467D-AC23-F23D468FA9DB}" type="slidenum">
              <a:rPr kumimoji="1" lang="ja-JP" altLang="en-US" smtClean="0"/>
              <a:t>‹#›</a:t>
            </a:fld>
            <a:endParaRPr kumimoji="1" lang="ja-JP" altLang="en-US"/>
          </a:p>
        </p:txBody>
      </p:sp>
    </p:spTree>
    <p:extLst>
      <p:ext uri="{BB962C8B-B14F-4D97-AF65-F5344CB8AC3E}">
        <p14:creationId xmlns:p14="http://schemas.microsoft.com/office/powerpoint/2010/main" val="216826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4A351BA-54CA-4BB4-A2A9-9C3097D1DCF4}"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785F8A-623C-467D-AC23-F23D468FA9DB}" type="slidenum">
              <a:rPr kumimoji="1" lang="ja-JP" altLang="en-US" smtClean="0"/>
              <a:t>‹#›</a:t>
            </a:fld>
            <a:endParaRPr kumimoji="1" lang="ja-JP" altLang="en-US"/>
          </a:p>
        </p:txBody>
      </p:sp>
    </p:spTree>
    <p:extLst>
      <p:ext uri="{BB962C8B-B14F-4D97-AF65-F5344CB8AC3E}">
        <p14:creationId xmlns:p14="http://schemas.microsoft.com/office/powerpoint/2010/main" val="278791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01468FB-E526-43A6-BC61-CDAF123204ED}"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785F8A-623C-467D-AC23-F23D468FA9DB}" type="slidenum">
              <a:rPr kumimoji="1" lang="ja-JP" altLang="en-US" smtClean="0"/>
              <a:t>‹#›</a:t>
            </a:fld>
            <a:endParaRPr kumimoji="1" lang="ja-JP" altLang="en-US"/>
          </a:p>
        </p:txBody>
      </p:sp>
    </p:spTree>
    <p:extLst>
      <p:ext uri="{BB962C8B-B14F-4D97-AF65-F5344CB8AC3E}">
        <p14:creationId xmlns:p14="http://schemas.microsoft.com/office/powerpoint/2010/main" val="244285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2079D5D-4DEF-455F-9B35-E43D4CD49B44}" type="datetime1">
              <a:rPr kumimoji="1" lang="ja-JP" altLang="en-US" smtClean="0"/>
              <a:t>2023/7/26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785F8A-623C-467D-AC23-F23D468FA9DB}" type="slidenum">
              <a:rPr kumimoji="1" lang="ja-JP" altLang="en-US" smtClean="0"/>
              <a:t>‹#›</a:t>
            </a:fld>
            <a:endParaRPr kumimoji="1" lang="ja-JP" altLang="en-US"/>
          </a:p>
        </p:txBody>
      </p:sp>
    </p:spTree>
    <p:extLst>
      <p:ext uri="{BB962C8B-B14F-4D97-AF65-F5344CB8AC3E}">
        <p14:creationId xmlns:p14="http://schemas.microsoft.com/office/powerpoint/2010/main" val="208611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FDBDB97-88D5-4D16-81DE-D56216E95D5E}" type="datetime1">
              <a:rPr kumimoji="1" lang="ja-JP" altLang="en-US" smtClean="0"/>
              <a:t>2023/7/26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B785F8A-623C-467D-AC23-F23D468FA9DB}" type="slidenum">
              <a:rPr kumimoji="1" lang="ja-JP" altLang="en-US" smtClean="0"/>
              <a:t>‹#›</a:t>
            </a:fld>
            <a:endParaRPr kumimoji="1" lang="ja-JP" altLang="en-US"/>
          </a:p>
        </p:txBody>
      </p:sp>
    </p:spTree>
    <p:extLst>
      <p:ext uri="{BB962C8B-B14F-4D97-AF65-F5344CB8AC3E}">
        <p14:creationId xmlns:p14="http://schemas.microsoft.com/office/powerpoint/2010/main" val="207979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90AE8BC-CAA9-4374-B76E-FFAFCF0E2E9A}" type="datetime1">
              <a:rPr kumimoji="1" lang="ja-JP" altLang="en-US" smtClean="0"/>
              <a:t>2023/7/26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B785F8A-623C-467D-AC23-F23D468FA9DB}" type="slidenum">
              <a:rPr kumimoji="1" lang="ja-JP" altLang="en-US" smtClean="0"/>
              <a:t>‹#›</a:t>
            </a:fld>
            <a:endParaRPr kumimoji="1" lang="ja-JP" altLang="en-US"/>
          </a:p>
        </p:txBody>
      </p:sp>
    </p:spTree>
    <p:extLst>
      <p:ext uri="{BB962C8B-B14F-4D97-AF65-F5344CB8AC3E}">
        <p14:creationId xmlns:p14="http://schemas.microsoft.com/office/powerpoint/2010/main" val="219285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B72BA5-A4EE-4975-AC46-3CC1AA6B8BEE}" type="datetime1">
              <a:rPr kumimoji="1" lang="ja-JP" altLang="en-US" smtClean="0"/>
              <a:t>2023/7/26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B785F8A-623C-467D-AC23-F23D468FA9DB}" type="slidenum">
              <a:rPr kumimoji="1" lang="ja-JP" altLang="en-US" smtClean="0"/>
              <a:t>‹#›</a:t>
            </a:fld>
            <a:endParaRPr kumimoji="1" lang="ja-JP" altLang="en-US"/>
          </a:p>
        </p:txBody>
      </p:sp>
    </p:spTree>
    <p:extLst>
      <p:ext uri="{BB962C8B-B14F-4D97-AF65-F5344CB8AC3E}">
        <p14:creationId xmlns:p14="http://schemas.microsoft.com/office/powerpoint/2010/main" val="368739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9435252-3201-4846-848A-37FC9FE20106}" type="datetime1">
              <a:rPr kumimoji="1" lang="ja-JP" altLang="en-US" smtClean="0"/>
              <a:t>2023/7/26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785F8A-623C-467D-AC23-F23D468FA9DB}" type="slidenum">
              <a:rPr kumimoji="1" lang="ja-JP" altLang="en-US" smtClean="0"/>
              <a:t>‹#›</a:t>
            </a:fld>
            <a:endParaRPr kumimoji="1" lang="ja-JP" altLang="en-US"/>
          </a:p>
        </p:txBody>
      </p:sp>
    </p:spTree>
    <p:extLst>
      <p:ext uri="{BB962C8B-B14F-4D97-AF65-F5344CB8AC3E}">
        <p14:creationId xmlns:p14="http://schemas.microsoft.com/office/powerpoint/2010/main" val="54696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252F208-DCE8-40BF-8D35-CE1CCB849922}" type="datetime1">
              <a:rPr kumimoji="1" lang="ja-JP" altLang="en-US" smtClean="0"/>
              <a:t>2023/7/26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785F8A-623C-467D-AC23-F23D468FA9DB}" type="slidenum">
              <a:rPr kumimoji="1" lang="ja-JP" altLang="en-US" smtClean="0"/>
              <a:t>‹#›</a:t>
            </a:fld>
            <a:endParaRPr kumimoji="1" lang="ja-JP" altLang="en-US"/>
          </a:p>
        </p:txBody>
      </p:sp>
    </p:spTree>
    <p:extLst>
      <p:ext uri="{BB962C8B-B14F-4D97-AF65-F5344CB8AC3E}">
        <p14:creationId xmlns:p14="http://schemas.microsoft.com/office/powerpoint/2010/main" val="272027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76F59-AFC6-4EA2-A267-FF26336D1736}" type="datetime1">
              <a:rPr kumimoji="1" lang="ja-JP" altLang="en-US" smtClean="0"/>
              <a:t>2023/7/26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85F8A-623C-467D-AC23-F23D468FA9DB}" type="slidenum">
              <a:rPr kumimoji="1" lang="ja-JP" altLang="en-US" smtClean="0"/>
              <a:t>‹#›</a:t>
            </a:fld>
            <a:endParaRPr kumimoji="1" lang="ja-JP" altLang="en-US"/>
          </a:p>
        </p:txBody>
      </p:sp>
    </p:spTree>
    <p:extLst>
      <p:ext uri="{BB962C8B-B14F-4D97-AF65-F5344CB8AC3E}">
        <p14:creationId xmlns:p14="http://schemas.microsoft.com/office/powerpoint/2010/main" val="3114531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3944ED-8BF7-769C-B521-FF0088CFEAFE}"/>
              </a:ext>
            </a:extLst>
          </p:cNvPr>
          <p:cNvSpPr>
            <a:spLocks noGrp="1"/>
          </p:cNvSpPr>
          <p:nvPr>
            <p:ph type="title"/>
          </p:nvPr>
        </p:nvSpPr>
        <p:spPr>
          <a:xfrm>
            <a:off x="838200" y="365125"/>
            <a:ext cx="10515600" cy="1325563"/>
          </a:xfrm>
        </p:spPr>
        <p:txBody>
          <a:bodyPr>
            <a:normAutofit fontScale="90000"/>
          </a:bodyPr>
          <a:lstStyle/>
          <a:p>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r>
              <a:rPr lang="ja-JP" altLang="en-US" dirty="0"/>
              <a:t>　　北山エリアの全体報告と今後の運動</a:t>
            </a:r>
            <a:br>
              <a:rPr lang="en-US" altLang="ja-JP" dirty="0"/>
            </a:br>
            <a:r>
              <a:rPr lang="ja-JP" altLang="en-US" dirty="0"/>
              <a:t>　　　</a:t>
            </a:r>
            <a:br>
              <a:rPr lang="en-US" altLang="ja-JP" dirty="0"/>
            </a:br>
            <a:r>
              <a:rPr lang="ja-JP" altLang="en-US" dirty="0"/>
              <a:t>　　　　　　　　　　　　</a:t>
            </a:r>
            <a:r>
              <a:rPr lang="ja-JP" altLang="en-US" sz="2200" dirty="0"/>
              <a:t>なからぎの森の会　吉澤喜代一　　　　</a:t>
            </a:r>
            <a:r>
              <a:rPr kumimoji="1" lang="en-US" altLang="ja-JP" sz="2200" dirty="0">
                <a:latin typeface="+mj-ea"/>
              </a:rPr>
              <a:t>2023.07.29</a:t>
            </a:r>
            <a:r>
              <a:rPr kumimoji="1" lang="en-US" altLang="ja-JP" sz="2200" dirty="0"/>
              <a:t>   </a:t>
            </a:r>
            <a:r>
              <a:rPr lang="ja-JP" altLang="en-US" sz="2200" dirty="0"/>
              <a:t>歴彩館</a:t>
            </a:r>
            <a:r>
              <a:rPr kumimoji="1" lang="ja-JP" altLang="en-US" sz="2200" dirty="0"/>
              <a:t>　　　</a:t>
            </a:r>
            <a:br>
              <a:rPr kumimoji="1" lang="ja-JP" altLang="en-US" sz="2200" dirty="0"/>
            </a:br>
            <a:r>
              <a:rPr kumimoji="1" lang="ja-JP" altLang="en-US" sz="2200" dirty="0"/>
              <a:t>　　　　　　　　　　　　　　　　　　　　　　　　　　　　　　　　　　　　　　　　</a:t>
            </a:r>
          </a:p>
        </p:txBody>
      </p:sp>
    </p:spTree>
    <p:extLst>
      <p:ext uri="{BB962C8B-B14F-4D97-AF65-F5344CB8AC3E}">
        <p14:creationId xmlns:p14="http://schemas.microsoft.com/office/powerpoint/2010/main" val="158065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85ED3E9-38FD-1AFA-7E3C-4EF3405C0A69}"/>
              </a:ext>
            </a:extLst>
          </p:cNvPr>
          <p:cNvSpPr>
            <a:spLocks noGrp="1"/>
          </p:cNvSpPr>
          <p:nvPr>
            <p:ph idx="1"/>
          </p:nvPr>
        </p:nvSpPr>
        <p:spPr>
          <a:xfrm>
            <a:off x="934110" y="207819"/>
            <a:ext cx="10515600" cy="6513656"/>
          </a:xfrm>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None/>
              <a:tabLst/>
              <a:defRPr/>
            </a:pPr>
            <a:r>
              <a:rPr lang="ja-JP" altLang="en-US" sz="4300" dirty="0">
                <a:highlight>
                  <a:srgbClr val="00FF00"/>
                </a:highlight>
                <a:latin typeface="Calibri" panose="020F0502020204030204"/>
                <a:ea typeface="ＭＳ Ｐゴシック" panose="020B0600070205080204" pitchFamily="50" charset="-128"/>
              </a:rPr>
              <a:t>１</a:t>
            </a:r>
            <a:r>
              <a:rPr lang="ja-JP" altLang="en-US" sz="3500" dirty="0">
                <a:highlight>
                  <a:srgbClr val="00FF00"/>
                </a:highlight>
                <a:latin typeface="Calibri" panose="020F0502020204030204"/>
                <a:ea typeface="ＭＳ Ｐゴシック" panose="020B0600070205080204" pitchFamily="50" charset="-128"/>
              </a:rPr>
              <a:t>．</a:t>
            </a:r>
            <a:r>
              <a:rPr kumimoji="1" lang="ja-JP" altLang="en-US" sz="4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北山エリア整備構想の経過</a:t>
            </a:r>
            <a:endParaRPr kumimoji="1" lang="en-US" altLang="ja-JP" sz="4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２０１８</a:t>
            </a:r>
            <a:r>
              <a:rPr kumimoji="1" lang="ja-JP" altLang="en-US" sz="1600" b="0" i="0" u="none" strike="noStrike" kern="1200" cap="none" spc="0" normalizeH="0" baseline="0" noProof="0" dirty="0">
                <a:ln>
                  <a:noFill/>
                </a:ln>
                <a:solidFill>
                  <a:prstClr val="black"/>
                </a:solidFill>
                <a:effectLst/>
                <a:uLnTx/>
                <a:uFillTx/>
                <a:latin typeface="+mj-ea"/>
                <a:ea typeface="+mj-ea"/>
                <a:cs typeface="+mn-cs"/>
              </a:rPr>
              <a:t>年  </a:t>
            </a:r>
            <a:r>
              <a:rPr lang="en-US" altLang="ja-JP" sz="1600" dirty="0">
                <a:solidFill>
                  <a:prstClr val="black"/>
                </a:solidFill>
                <a:latin typeface="Calibri" panose="020F0502020204030204"/>
                <a:ea typeface="ＭＳ Ｐゴシック" panose="020B0600070205080204" pitchFamily="50" charset="-128"/>
              </a:rPr>
              <a:t>4</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西脇隆俊京都府知事就任</a:t>
            </a:r>
            <a:endParaRPr kumimoji="1" lang="en-US" altLang="ja-JP" sz="2000" b="0" i="0" u="none" strike="noStrike" kern="1200" cap="none" spc="0" normalizeH="0" baseline="0" noProof="0" dirty="0">
              <a:ln>
                <a:noFill/>
              </a:ln>
              <a:solidFill>
                <a:prstClr val="black"/>
              </a:solidFill>
              <a:effectLst/>
              <a:uLnTx/>
              <a:uFillTx/>
              <a:latin typeface="+mj-ea"/>
              <a:ea typeface="+mj-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２０２０年　</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9</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京都府パブリックコメント募集　（応募５５名）</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a:t>
            </a:r>
            <a:r>
              <a:rPr kumimoji="1" lang="ja-JP" altLang="en-US" sz="1600" b="0" i="0" strike="noStrike" kern="1200" cap="none" spc="0" normalizeH="0" baseline="0" noProof="0" dirty="0">
                <a:ln>
                  <a:noFill/>
                </a:ln>
                <a:solidFill>
                  <a:prstClr val="black"/>
                </a:solidFill>
                <a:effectLst/>
                <a:highlight>
                  <a:srgbClr val="00FFFF"/>
                </a:highlight>
                <a:uLnTx/>
                <a:uFillTx/>
                <a:latin typeface="Calibri" panose="020F0502020204030204"/>
                <a:ea typeface="ＭＳ Ｐゴシック" panose="020B0600070205080204" pitchFamily="50" charset="-128"/>
                <a:cs typeface="+mn-cs"/>
              </a:rPr>
              <a:t>京都府</a:t>
            </a:r>
            <a:r>
              <a:rPr kumimoji="1" lang="ja-JP" altLang="en-US" sz="1600" b="0" i="0" strike="noStrike" kern="1200" cap="none" spc="0" normalizeH="0" baseline="0" noProof="0" dirty="0">
                <a:ln>
                  <a:noFill/>
                </a:ln>
                <a:solidFill>
                  <a:srgbClr val="FF0000"/>
                </a:solidFill>
                <a:effectLst/>
                <a:highlight>
                  <a:srgbClr val="00FFFF"/>
                </a:highlight>
                <a:uLnTx/>
                <a:uFillTx/>
                <a:latin typeface="Calibri" panose="020F0502020204030204"/>
                <a:ea typeface="ＭＳ Ｐゴシック" panose="020B0600070205080204" pitchFamily="50" charset="-128"/>
                <a:cs typeface="+mn-cs"/>
              </a:rPr>
              <a:t>「北山エリア整備基本計画」</a:t>
            </a:r>
            <a:r>
              <a:rPr kumimoji="1" lang="ja-JP" altLang="en-US" sz="1600" b="0" i="0" strike="noStrike" kern="1200" cap="none" spc="0" normalizeH="0" baseline="0" noProof="0" dirty="0">
                <a:ln>
                  <a:noFill/>
                </a:ln>
                <a:solidFill>
                  <a:prstClr val="black"/>
                </a:solidFill>
                <a:effectLst/>
                <a:highlight>
                  <a:srgbClr val="00FFFF"/>
                </a:highlight>
                <a:uLnTx/>
                <a:uFillTx/>
                <a:latin typeface="Calibri" panose="020F0502020204030204"/>
                <a:ea typeface="ＭＳ Ｐゴシック" panose="020B0600070205080204" pitchFamily="50" charset="-128"/>
                <a:cs typeface="+mn-cs"/>
              </a:rPr>
              <a:t>発表</a:t>
            </a:r>
            <a:r>
              <a:rPr kumimoji="1" lang="ja-JP" altLang="en-US" sz="1600" b="0" i="0"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500" b="0" i="0" strike="noStrike" kern="1200" cap="none" spc="0" normalizeH="0" baseline="0" noProof="0" dirty="0">
                <a:ln>
                  <a:noFill/>
                </a:ln>
                <a:solidFill>
                  <a:srgbClr val="0070C0"/>
                </a:solidFill>
                <a:effectLst/>
                <a:uLnTx/>
                <a:uFillTx/>
                <a:latin typeface="Calibri" panose="020F0502020204030204"/>
                <a:ea typeface="ＭＳ Ｐゴシック" panose="020B0600070205080204" pitchFamily="50" charset="-128"/>
                <a:cs typeface="+mn-cs"/>
              </a:rPr>
              <a:t>「躍動する祝祭空間」　＊作成はあずさ監査法人（後の</a:t>
            </a:r>
            <a:r>
              <a:rPr kumimoji="1" lang="en-US" altLang="ja-JP" sz="1500" b="0" i="0" strike="noStrike" kern="1200" cap="none" spc="0" normalizeH="0" baseline="0" noProof="0" dirty="0">
                <a:ln>
                  <a:noFill/>
                </a:ln>
                <a:solidFill>
                  <a:srgbClr val="0070C0"/>
                </a:solidFill>
                <a:effectLst/>
                <a:uLnTx/>
                <a:uFillTx/>
                <a:latin typeface="Calibri" panose="020F0502020204030204"/>
                <a:ea typeface="ＭＳ Ｐゴシック" panose="020B0600070205080204" pitchFamily="50" charset="-128"/>
                <a:cs typeface="+mn-cs"/>
              </a:rPr>
              <a:t>KPMG</a:t>
            </a:r>
            <a:r>
              <a:rPr kumimoji="1" lang="ja-JP" altLang="en-US" sz="1500" b="0" i="0" strike="noStrike" kern="1200" cap="none" spc="0" normalizeH="0" baseline="0" noProof="0" dirty="0">
                <a:ln>
                  <a:noFill/>
                </a:ln>
                <a:solidFill>
                  <a:srgbClr val="0070C0"/>
                </a:solidFill>
                <a:effectLst/>
                <a:uLnTx/>
                <a:uFillTx/>
                <a:latin typeface="Calibri" panose="020F0502020204030204"/>
                <a:ea typeface="ＭＳ Ｐゴシック" panose="020B0600070205080204" pitchFamily="50" charset="-128"/>
                <a:cs typeface="+mn-cs"/>
              </a:rPr>
              <a:t>）</a:t>
            </a:r>
            <a:endParaRPr kumimoji="1" lang="en-US" altLang="ja-JP" sz="1500" b="0" i="0" strike="noStrike" kern="1200" cap="none" spc="0" normalizeH="0" baseline="0" noProof="0" dirty="0">
              <a:ln>
                <a:noFill/>
              </a:ln>
              <a:solidFill>
                <a:srgbClr val="0070C0"/>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２０２１年  </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北山エリアの将来を考える会発足　</a:t>
            </a:r>
            <a:r>
              <a:rPr kumimoji="1" lang="ja-JP" altLang="en-US" sz="1600" b="0" i="0"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5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1" lang="ja-JP" altLang="en-US" sz="1500" b="0" i="0" strike="noStrike" kern="1200" cap="none" spc="0" normalizeH="0" noProof="0" dirty="0">
                <a:ln>
                  <a:noFill/>
                </a:ln>
                <a:solidFill>
                  <a:srgbClr val="FF0000"/>
                </a:solidFill>
                <a:effectLst/>
                <a:uLnTx/>
                <a:uFill>
                  <a:solidFill>
                    <a:srgbClr val="FF0000"/>
                  </a:solidFill>
                </a:uFill>
                <a:latin typeface="Calibri" panose="020F0502020204030204"/>
                <a:ea typeface="ＭＳ Ｐゴシック" panose="020B0600070205080204" pitchFamily="50" charset="-128"/>
                <a:cs typeface="+mn-cs"/>
              </a:rPr>
              <a:t>植物園</a:t>
            </a:r>
            <a:r>
              <a:rPr kumimoji="1" lang="ja-JP" altLang="en-US" sz="15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1" lang="ja-JP" altLang="en-US" sz="1500" b="0" i="0" strike="noStrike" kern="1200" cap="none" spc="0" normalizeH="0" noProof="0" dirty="0">
                <a:ln>
                  <a:noFill/>
                </a:ln>
                <a:solidFill>
                  <a:srgbClr val="FF0000"/>
                </a:solidFill>
                <a:effectLst/>
                <a:uLnTx/>
                <a:uFill>
                  <a:solidFill>
                    <a:srgbClr val="FF0000"/>
                  </a:solidFill>
                </a:uFill>
                <a:latin typeface="Calibri" panose="020F0502020204030204"/>
                <a:ea typeface="ＭＳ Ｐゴシック" panose="020B0600070205080204" pitchFamily="50" charset="-128"/>
                <a:cs typeface="+mn-cs"/>
              </a:rPr>
              <a:t>アリーナ</a:t>
            </a:r>
            <a:r>
              <a:rPr kumimoji="1" lang="ja-JP" altLang="en-US" sz="15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・旧資料館跡地利用」問題に対処</a:t>
            </a:r>
            <a:endParaRPr kumimoji="1" lang="en-US" altLang="ja-JP" sz="15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紙署名開始</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1600" dirty="0">
                <a:solidFill>
                  <a:prstClr val="black"/>
                </a:solidFill>
                <a:latin typeface="Calibri" panose="020F0502020204030204"/>
                <a:ea typeface="ＭＳ Ｐゴシック" panose="020B0600070205080204" pitchFamily="50" charset="-128"/>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a:t>
            </a:r>
            <a:r>
              <a:rPr kumimoji="1" lang="ja-JP" altLang="en-US" sz="1600" b="0" i="0"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なからぎの森の会発足</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50" charset="-128"/>
                <a:cs typeface="+mn-cs"/>
              </a:rPr>
              <a:t>ネット植物園署名開始</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lang="ja-JP" altLang="en-US" sz="1600" dirty="0">
                <a:solidFill>
                  <a:prstClr val="black"/>
                </a:solidFill>
                <a:latin typeface="Calibri" panose="020F0502020204030204"/>
                <a:ea typeface="ＭＳ Ｐゴシック" panose="020B0600070205080204" pitchFamily="50" charset="-128"/>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5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「初日から１万筆」</a:t>
            </a:r>
            <a:endParaRPr kumimoji="1" lang="en-US" altLang="ja-JP" sz="15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京都府へ第１次署名提出</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11</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a:t>
            </a:r>
            <a:r>
              <a:rPr kumimoji="1" lang="ja-JP" altLang="en-US" sz="1600" b="0" i="0" u="none"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50" charset="-128"/>
                <a:cs typeface="+mn-cs"/>
              </a:rPr>
              <a:t>すべての</a:t>
            </a:r>
            <a:r>
              <a:rPr kumimoji="1" lang="ja-JP" altLang="en-US" sz="1600" b="0" i="0"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50" charset="-128"/>
                <a:cs typeface="+mn-cs"/>
              </a:rPr>
              <a:t>署名総数</a:t>
            </a:r>
            <a:r>
              <a:rPr kumimoji="1" lang="en-US" altLang="ja-JP" sz="1600" b="0" i="0"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50" charset="-128"/>
                <a:cs typeface="+mn-cs"/>
              </a:rPr>
              <a:t>10</a:t>
            </a:r>
            <a:r>
              <a:rPr kumimoji="1" lang="ja-JP" altLang="en-US" sz="1600" b="0" i="0"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50" charset="-128"/>
                <a:cs typeface="+mn-cs"/>
              </a:rPr>
              <a:t>万筆達成</a:t>
            </a:r>
            <a:r>
              <a:rPr kumimoji="1" lang="ja-JP" altLang="en-US" sz="1600" b="0" i="0"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lang="ja-JP" altLang="en-US" sz="1600" dirty="0">
                <a:solidFill>
                  <a:prstClr val="black"/>
                </a:solidFill>
                <a:latin typeface="Calibri" panose="020F0502020204030204"/>
                <a:ea typeface="ＭＳ Ｐゴシック" panose="020B0600070205080204" pitchFamily="50" charset="-128"/>
              </a:rPr>
              <a:t>➡  </a:t>
            </a:r>
            <a:r>
              <a:rPr kumimoji="1" lang="ja-JP" altLang="en-US" sz="1500" b="0" i="0"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lang="ja-JP" altLang="en-US" sz="1500" dirty="0">
                <a:solidFill>
                  <a:srgbClr val="FF0000"/>
                </a:solidFill>
                <a:latin typeface="Calibri" panose="020F0502020204030204"/>
                <a:ea typeface="ＭＳ Ｐゴシック" panose="020B0600070205080204" pitchFamily="50" charset="-128"/>
              </a:rPr>
              <a:t>行列のできる署名」　、現在１６万筆弱</a:t>
            </a:r>
            <a:endParaRPr kumimoji="1" lang="en-US" altLang="ja-JP" sz="1500" b="0" i="0"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50" charset="-128"/>
                <a:cs typeface="+mn-cs"/>
              </a:rPr>
              <a:t>京都府説明会、有識者懇話会等の設置</a:t>
            </a:r>
            <a:endParaRPr kumimoji="1" lang="en-US" altLang="ja-JP" sz="16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府民大集会（北文化会館）</a:t>
            </a:r>
          </a:p>
          <a:p>
            <a:pPr marL="0" indent="0">
              <a:buNone/>
            </a:pPr>
            <a:r>
              <a:rPr kumimoji="1" lang="en-US" altLang="ja-JP" sz="1600" dirty="0"/>
              <a:t>        </a:t>
            </a:r>
            <a:r>
              <a:rPr kumimoji="1" lang="ja-JP" altLang="en-US" sz="1600" dirty="0"/>
              <a:t>２０２２年 </a:t>
            </a:r>
            <a:r>
              <a:rPr kumimoji="1" lang="en-US" altLang="ja-JP" sz="1600" dirty="0"/>
              <a:t>3</a:t>
            </a:r>
            <a:r>
              <a:rPr kumimoji="1" lang="ja-JP" altLang="en-US" sz="1600" dirty="0"/>
              <a:t>月  北大路橋北西河川敷～植物園パレード	</a:t>
            </a:r>
          </a:p>
          <a:p>
            <a:pPr marL="0" indent="0">
              <a:buNone/>
            </a:pPr>
            <a:r>
              <a:rPr kumimoji="1" lang="ja-JP" altLang="en-US" sz="1600" dirty="0"/>
              <a:t>　　            </a:t>
            </a:r>
            <a:r>
              <a:rPr kumimoji="1" lang="en-US" altLang="ja-JP" sz="1600" dirty="0"/>
              <a:t>11,12</a:t>
            </a:r>
            <a:r>
              <a:rPr kumimoji="1" lang="ja-JP" altLang="en-US" sz="1600" dirty="0"/>
              <a:t>月   </a:t>
            </a:r>
            <a:r>
              <a:rPr kumimoji="1" lang="ja-JP" altLang="en-US" sz="1600" dirty="0">
                <a:solidFill>
                  <a:srgbClr val="00B050"/>
                </a:solidFill>
              </a:rPr>
              <a:t>ワークショップ（北山エリアと植物園）（旧総合資料館跡）（共同体育館）</a:t>
            </a:r>
          </a:p>
          <a:p>
            <a:pPr marL="0" indent="0">
              <a:buNone/>
            </a:pPr>
            <a:r>
              <a:rPr lang="ja-JP" altLang="en-US" sz="1600" dirty="0"/>
              <a:t>　     ２０２３</a:t>
            </a:r>
            <a:r>
              <a:rPr kumimoji="1" lang="ja-JP" altLang="en-US" sz="1600" dirty="0"/>
              <a:t>年 </a:t>
            </a:r>
            <a:r>
              <a:rPr kumimoji="1" lang="en-US" altLang="ja-JP" sz="1600" dirty="0"/>
              <a:t>2</a:t>
            </a:r>
            <a:r>
              <a:rPr kumimoji="1" lang="ja-JP" altLang="en-US" sz="1600" dirty="0"/>
              <a:t>月　</a:t>
            </a:r>
            <a:r>
              <a:rPr kumimoji="1" lang="zh-TW" altLang="en-US" sz="1600" dirty="0">
                <a:highlight>
                  <a:srgbClr val="00FFFF"/>
                </a:highlight>
                <a:latin typeface="ＭＳ Ｐゴシック" panose="020B0600070205080204" pitchFamily="50" charset="-128"/>
                <a:ea typeface="ＭＳ Ｐゴシック" panose="020B0600070205080204" pitchFamily="50" charset="-128"/>
              </a:rPr>
              <a:t>第</a:t>
            </a:r>
            <a:r>
              <a:rPr kumimoji="1" lang="en-US" altLang="zh-TW" sz="1600" dirty="0">
                <a:highlight>
                  <a:srgbClr val="00FFFF"/>
                </a:highlight>
                <a:latin typeface="ＭＳ Ｐゴシック" panose="020B0600070205080204" pitchFamily="50" charset="-128"/>
                <a:ea typeface="ＭＳ Ｐゴシック" panose="020B0600070205080204" pitchFamily="50" charset="-128"/>
              </a:rPr>
              <a:t>4</a:t>
            </a:r>
            <a:r>
              <a:rPr kumimoji="1" lang="zh-TW" altLang="en-US" sz="1600" dirty="0">
                <a:highlight>
                  <a:srgbClr val="00FFFF"/>
                </a:highlight>
                <a:latin typeface="ＭＳ Ｐゴシック" panose="020B0600070205080204" pitchFamily="50" charset="-128"/>
                <a:ea typeface="ＭＳ Ｐゴシック" panose="020B0600070205080204" pitchFamily="50" charset="-128"/>
              </a:rPr>
              <a:t>回植物園有識者懇話会</a:t>
            </a:r>
            <a:r>
              <a:rPr kumimoji="1" lang="zh-TW" altLang="en-US" sz="1600"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　</a:t>
            </a:r>
            <a:r>
              <a:rPr kumimoji="1" lang="ja-JP" altLang="en-US" sz="1500" dirty="0">
                <a:solidFill>
                  <a:srgbClr val="FF0000"/>
                </a:solidFill>
                <a:latin typeface="ＭＳ Ｐゴシック" panose="020B0600070205080204" pitchFamily="50" charset="-128"/>
                <a:ea typeface="ＭＳ Ｐゴシック" panose="020B0600070205080204" pitchFamily="50" charset="-128"/>
              </a:rPr>
              <a:t>「植物園職員の見直し案提示」</a:t>
            </a:r>
            <a:endParaRPr kumimoji="1" lang="zh-TW" altLang="en-US" sz="1500" dirty="0">
              <a:solidFill>
                <a:srgbClr val="FF0000"/>
              </a:solidFill>
              <a:latin typeface="ＭＳ Ｐゴシック" panose="020B0600070205080204" pitchFamily="50" charset="-128"/>
              <a:ea typeface="ＭＳ Ｐゴシック" panose="020B0600070205080204" pitchFamily="50" charset="-128"/>
            </a:endParaRPr>
          </a:p>
          <a:p>
            <a:pPr marL="0" indent="0">
              <a:buNone/>
            </a:pPr>
            <a:r>
              <a:rPr kumimoji="1" lang="en-US" altLang="ja-JP" sz="1600" dirty="0"/>
              <a:t>                          3</a:t>
            </a:r>
            <a:r>
              <a:rPr kumimoji="1" lang="ja-JP" altLang="en-US" sz="1600" dirty="0"/>
              <a:t>月   北山エリア周辺のパレード	</a:t>
            </a:r>
          </a:p>
          <a:p>
            <a:pPr marL="0" indent="0">
              <a:buNone/>
            </a:pPr>
            <a:r>
              <a:rPr kumimoji="1" lang="ja-JP" altLang="en-US" sz="1600" dirty="0"/>
              <a:t>     　                            </a:t>
            </a:r>
            <a:r>
              <a:rPr kumimoji="1" lang="ja-JP" altLang="en-US" sz="1600" dirty="0">
                <a:solidFill>
                  <a:srgbClr val="00B050"/>
                </a:solidFill>
              </a:rPr>
              <a:t>植物園整備に係る説明会</a:t>
            </a:r>
            <a:r>
              <a:rPr lang="ja-JP" altLang="en-US" sz="1600" dirty="0">
                <a:solidFill>
                  <a:srgbClr val="00B050"/>
                </a:solidFill>
              </a:rPr>
              <a:t>（計８回）</a:t>
            </a:r>
            <a:endParaRPr lang="en-US" altLang="ja-JP" sz="1600" dirty="0">
              <a:solidFill>
                <a:srgbClr val="00B050"/>
              </a:solidFill>
            </a:endParaRPr>
          </a:p>
          <a:p>
            <a:pPr marL="0" indent="0">
              <a:buNone/>
            </a:pPr>
            <a:r>
              <a:rPr kumimoji="1" lang="ja-JP" altLang="en-US" sz="1600" dirty="0"/>
              <a:t>　      　　　　     </a:t>
            </a:r>
            <a:r>
              <a:rPr kumimoji="1" lang="en-US" altLang="ja-JP" sz="1600" dirty="0"/>
              <a:t>4</a:t>
            </a:r>
            <a:r>
              <a:rPr kumimoji="1" lang="ja-JP" altLang="en-US" sz="1600" dirty="0"/>
              <a:t>月   </a:t>
            </a:r>
            <a:r>
              <a:rPr kumimoji="1" lang="ja-JP" altLang="en-US" sz="1600" dirty="0">
                <a:highlight>
                  <a:srgbClr val="00FFFF"/>
                </a:highlight>
              </a:rPr>
              <a:t>第</a:t>
            </a:r>
            <a:r>
              <a:rPr kumimoji="1" lang="en-US" altLang="ja-JP" sz="1600" dirty="0">
                <a:highlight>
                  <a:srgbClr val="00FFFF"/>
                </a:highlight>
              </a:rPr>
              <a:t>3</a:t>
            </a:r>
            <a:r>
              <a:rPr kumimoji="1" lang="ja-JP" altLang="en-US" sz="1600" dirty="0">
                <a:highlight>
                  <a:srgbClr val="00FFFF"/>
                </a:highlight>
              </a:rPr>
              <a:t>回共同体育館に係る意見聴取会</a:t>
            </a:r>
            <a:r>
              <a:rPr kumimoji="1" lang="ja-JP" altLang="en-US" sz="1600" dirty="0"/>
              <a:t> ➡</a:t>
            </a:r>
            <a:r>
              <a:rPr kumimoji="1" lang="ja-JP" altLang="en-US" sz="1500" dirty="0">
                <a:solidFill>
                  <a:srgbClr val="FF0000"/>
                </a:solidFill>
              </a:rPr>
              <a:t>「意見聴取会上林座長が学生と一緒につくった案提示」、「向日町競輪場案」</a:t>
            </a:r>
            <a:endParaRPr kumimoji="1" lang="en-US" altLang="ja-JP" sz="1500" dirty="0">
              <a:solidFill>
                <a:srgbClr val="FF0000"/>
              </a:solidFill>
            </a:endParaRPr>
          </a:p>
          <a:p>
            <a:pPr marL="0" indent="0">
              <a:buNone/>
            </a:pPr>
            <a:r>
              <a:rPr lang="en-US" altLang="ja-JP" sz="1600" dirty="0"/>
              <a:t>                          5</a:t>
            </a:r>
            <a:r>
              <a:rPr lang="ja-JP" altLang="en-US" sz="1600" dirty="0"/>
              <a:t>月   </a:t>
            </a:r>
            <a:r>
              <a:rPr lang="ja-JP" altLang="en-US" sz="1600" dirty="0">
                <a:highlight>
                  <a:srgbClr val="00FFFF"/>
                </a:highlight>
              </a:rPr>
              <a:t>第</a:t>
            </a:r>
            <a:r>
              <a:rPr lang="en-US" altLang="ja-JP" sz="1600" dirty="0">
                <a:highlight>
                  <a:srgbClr val="00FFFF"/>
                </a:highlight>
              </a:rPr>
              <a:t>3</a:t>
            </a:r>
            <a:r>
              <a:rPr lang="ja-JP" altLang="en-US" sz="1600" dirty="0">
                <a:highlight>
                  <a:srgbClr val="00FFFF"/>
                </a:highlight>
              </a:rPr>
              <a:t>回旧総合資料館跡地に係る意見聴取会 </a:t>
            </a:r>
            <a:r>
              <a:rPr lang="ja-JP" altLang="en-US" sz="1600" dirty="0"/>
              <a:t>➡　</a:t>
            </a:r>
            <a:r>
              <a:rPr lang="ja-JP" altLang="en-US" sz="1600" u="wavyHeavy" dirty="0">
                <a:uFill>
                  <a:solidFill>
                    <a:schemeClr val="bg1"/>
                  </a:solidFill>
                </a:uFill>
              </a:rPr>
              <a:t>なんと「ワークショップの成果」重視</a:t>
            </a:r>
            <a:r>
              <a:rPr lang="ja-JP" altLang="en-US" sz="1600" u="wavyHeavy" dirty="0">
                <a:solidFill>
                  <a:srgbClr val="FF0000"/>
                </a:solidFill>
                <a:uFill>
                  <a:solidFill>
                    <a:schemeClr val="bg1"/>
                  </a:solidFill>
                </a:uFill>
              </a:rPr>
              <a:t>？</a:t>
            </a:r>
          </a:p>
          <a:p>
            <a:pPr marL="0" indent="0">
              <a:buNone/>
            </a:pPr>
            <a:r>
              <a:rPr kumimoji="1" lang="ja-JP" altLang="en-US" sz="1600" dirty="0"/>
              <a:t>　　　　　　　　  </a:t>
            </a:r>
            <a:r>
              <a:rPr lang="en-US" altLang="ja-JP" sz="1600" dirty="0"/>
              <a:t>7</a:t>
            </a:r>
            <a:r>
              <a:rPr lang="ja-JP" altLang="en-US" sz="1600" dirty="0"/>
              <a:t>月　旧総合資料館跡地等の活用に係る整備検討支援業務募集　➡　７月２４日締め切り</a:t>
            </a:r>
            <a:endParaRPr kumimoji="1" lang="ja-JP" altLang="en-US" sz="1600" dirty="0"/>
          </a:p>
          <a:p>
            <a:pPr marL="0" indent="0">
              <a:buNone/>
            </a:pPr>
            <a:endParaRPr kumimoji="1" lang="ja-JP" altLang="en-US" sz="1600" dirty="0"/>
          </a:p>
          <a:p>
            <a:pPr marL="0" indent="0">
              <a:buNone/>
            </a:pPr>
            <a:endParaRPr kumimoji="1" lang="ja-JP" altLang="en-US" sz="2000" dirty="0"/>
          </a:p>
        </p:txBody>
      </p:sp>
    </p:spTree>
    <p:extLst>
      <p:ext uri="{BB962C8B-B14F-4D97-AF65-F5344CB8AC3E}">
        <p14:creationId xmlns:p14="http://schemas.microsoft.com/office/powerpoint/2010/main" val="72290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4582" y="377686"/>
            <a:ext cx="10508974" cy="596347"/>
          </a:xfrm>
        </p:spPr>
        <p:txBody>
          <a:bodyPr>
            <a:normAutofit fontScale="90000"/>
          </a:bodyPr>
          <a:lstStyle/>
          <a:p>
            <a:r>
              <a:rPr lang="ja-JP" altLang="en-US" dirty="0">
                <a:highlight>
                  <a:srgbClr val="00FF00"/>
                </a:highlight>
              </a:rPr>
              <a:t>２．</a:t>
            </a:r>
            <a:r>
              <a:rPr lang="en-US" altLang="ja-JP" dirty="0"/>
              <a:t> </a:t>
            </a:r>
            <a:r>
              <a:rPr lang="ja-JP" altLang="en-US" dirty="0"/>
              <a:t>旧京都府立総合資料館跡地利用</a:t>
            </a:r>
            <a:br>
              <a:rPr kumimoji="1" lang="en-US" altLang="ja-JP" dirty="0"/>
            </a:br>
            <a:endParaRPr kumimoji="1" lang="ja-JP" altLang="en-US" dirty="0"/>
          </a:p>
        </p:txBody>
      </p:sp>
      <p:pic>
        <p:nvPicPr>
          <p:cNvPr id="10" name="コンテンツ プレースホルダー 9">
            <a:extLst>
              <a:ext uri="{FF2B5EF4-FFF2-40B4-BE49-F238E27FC236}">
                <a16:creationId xmlns:a16="http://schemas.microsoft.com/office/drawing/2014/main" id="{ED4A2FBF-FA9C-6BDC-68E9-8236FE01FD55}"/>
              </a:ext>
            </a:extLst>
          </p:cNvPr>
          <p:cNvPicPr>
            <a:picLocks noGrp="1" noChangeAspect="1"/>
          </p:cNvPicPr>
          <p:nvPr>
            <p:ph idx="1"/>
          </p:nvPr>
        </p:nvPicPr>
        <p:blipFill>
          <a:blip r:embed="rId3"/>
          <a:stretch>
            <a:fillRect/>
          </a:stretch>
        </p:blipFill>
        <p:spPr>
          <a:xfrm>
            <a:off x="720435" y="1780797"/>
            <a:ext cx="6119905" cy="4118352"/>
          </a:xfrm>
          <a:prstGeom prst="rect">
            <a:avLst/>
          </a:prstGeom>
        </p:spPr>
      </p:pic>
      <p:pic>
        <p:nvPicPr>
          <p:cNvPr id="4" name="コンテンツ プレースホルダー 7">
            <a:extLst>
              <a:ext uri="{FF2B5EF4-FFF2-40B4-BE49-F238E27FC236}">
                <a16:creationId xmlns:a16="http://schemas.microsoft.com/office/drawing/2014/main" id="{65D13F34-7B4B-1BA2-0D04-ABB47CEAED36}"/>
              </a:ext>
            </a:extLst>
          </p:cNvPr>
          <p:cNvPicPr>
            <a:picLocks noChangeAspect="1"/>
          </p:cNvPicPr>
          <p:nvPr/>
        </p:nvPicPr>
        <p:blipFill>
          <a:blip r:embed="rId4"/>
          <a:stretch>
            <a:fillRect/>
          </a:stretch>
        </p:blipFill>
        <p:spPr>
          <a:xfrm>
            <a:off x="6868743" y="822955"/>
            <a:ext cx="4602822" cy="5212090"/>
          </a:xfrm>
          <a:prstGeom prst="rect">
            <a:avLst/>
          </a:prstGeom>
        </p:spPr>
      </p:pic>
    </p:spTree>
    <p:extLst>
      <p:ext uri="{BB962C8B-B14F-4D97-AF65-F5344CB8AC3E}">
        <p14:creationId xmlns:p14="http://schemas.microsoft.com/office/powerpoint/2010/main" val="51629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76200"/>
            <a:ext cx="6451600" cy="752475"/>
          </a:xfrm>
        </p:spPr>
        <p:txBody>
          <a:bodyPr>
            <a:normAutofit/>
          </a:bodyPr>
          <a:lstStyle/>
          <a:p>
            <a:r>
              <a:rPr lang="ja-JP" altLang="en-US" sz="2000" dirty="0"/>
              <a:t>　　　</a:t>
            </a:r>
            <a:r>
              <a:rPr lang="ja-JP" altLang="en-US" sz="3200" dirty="0"/>
              <a:t>　</a:t>
            </a:r>
            <a:r>
              <a:rPr lang="ja-JP" altLang="en-US" sz="2800" dirty="0"/>
              <a:t>旧総合資料館跡地利用の現状</a:t>
            </a:r>
          </a:p>
        </p:txBody>
      </p:sp>
      <p:sp>
        <p:nvSpPr>
          <p:cNvPr id="3" name="コンテンツ プレースホルダー 2"/>
          <p:cNvSpPr>
            <a:spLocks noGrp="1"/>
          </p:cNvSpPr>
          <p:nvPr>
            <p:ph idx="4294967295"/>
          </p:nvPr>
        </p:nvSpPr>
        <p:spPr>
          <a:xfrm>
            <a:off x="1204913" y="1028701"/>
            <a:ext cx="9767887" cy="5327650"/>
          </a:xfrm>
        </p:spPr>
        <p:txBody>
          <a:bodyPr>
            <a:normAutofit lnSpcReduction="10000"/>
          </a:bodyPr>
          <a:lstStyle/>
          <a:p>
            <a:pPr marL="0" indent="0">
              <a:buNone/>
            </a:pPr>
            <a:r>
              <a:rPr kumimoji="1" lang="ja-JP" altLang="en-US" sz="2400" dirty="0"/>
              <a:t>①</a:t>
            </a:r>
            <a:r>
              <a:rPr kumimoji="1" lang="ja-JP" altLang="en-US" sz="2400" dirty="0">
                <a:solidFill>
                  <a:srgbClr val="00B050"/>
                </a:solidFill>
              </a:rPr>
              <a:t>京都府立文芸会館の</a:t>
            </a:r>
            <a:r>
              <a:rPr kumimoji="1" lang="en-US" altLang="ja-JP" sz="2400" dirty="0">
                <a:solidFill>
                  <a:srgbClr val="00B050"/>
                </a:solidFill>
              </a:rPr>
              <a:t>5</a:t>
            </a:r>
            <a:r>
              <a:rPr kumimoji="1" lang="ja-JP" altLang="en-US" sz="2400" dirty="0">
                <a:solidFill>
                  <a:srgbClr val="00B050"/>
                </a:solidFill>
              </a:rPr>
              <a:t>年間の存続が決定している。その間に跡地</a:t>
            </a:r>
            <a:endParaRPr kumimoji="1" lang="en-US" altLang="ja-JP" sz="2400" dirty="0">
              <a:solidFill>
                <a:srgbClr val="00B050"/>
              </a:solidFill>
            </a:endParaRPr>
          </a:p>
          <a:p>
            <a:pPr marL="0" indent="0">
              <a:buNone/>
            </a:pPr>
            <a:r>
              <a:rPr kumimoji="1" lang="ja-JP" altLang="en-US" sz="2400" dirty="0">
                <a:solidFill>
                  <a:srgbClr val="00B050"/>
                </a:solidFill>
              </a:rPr>
              <a:t>　 利用の方向性を京都府が検討するとしている。</a:t>
            </a:r>
            <a:endParaRPr kumimoji="1" lang="en-US" altLang="ja-JP" sz="2400" dirty="0">
              <a:solidFill>
                <a:srgbClr val="00B050"/>
              </a:solidFill>
            </a:endParaRPr>
          </a:p>
          <a:p>
            <a:pPr marL="0" indent="0">
              <a:buNone/>
            </a:pPr>
            <a:endParaRPr kumimoji="1" lang="en-US" altLang="ja-JP" sz="2400" dirty="0"/>
          </a:p>
          <a:p>
            <a:pPr marL="0" indent="0">
              <a:buNone/>
            </a:pPr>
            <a:r>
              <a:rPr kumimoji="1" lang="ja-JP" altLang="en-US" sz="2400" dirty="0"/>
              <a:t>②一方では、</a:t>
            </a:r>
            <a:r>
              <a:rPr lang="ja-JP" altLang="en-US" sz="2400" dirty="0"/>
              <a:t>意見聴取会は</a:t>
            </a:r>
            <a:r>
              <a:rPr kumimoji="1" lang="ja-JP" altLang="en-US" sz="2400" dirty="0"/>
              <a:t>シアターコンプレックス案</a:t>
            </a:r>
            <a:r>
              <a:rPr lang="ja-JP" altLang="en-US" sz="2400"/>
              <a:t>を検討中という</a:t>
            </a:r>
            <a:r>
              <a:rPr lang="ja-JP" altLang="en-US" sz="2400" dirty="0"/>
              <a:t>矛盾。</a:t>
            </a:r>
            <a:endParaRPr kumimoji="1" lang="ja-JP" altLang="en-US" sz="2400" dirty="0"/>
          </a:p>
          <a:p>
            <a:pPr marL="0" indent="0">
              <a:buNone/>
            </a:pPr>
            <a:r>
              <a:rPr kumimoji="1" lang="ja-JP" altLang="en-US" sz="2400" dirty="0"/>
              <a:t>　　</a:t>
            </a:r>
            <a:r>
              <a:rPr kumimoji="1" lang="ja-JP" altLang="en-US" sz="2000" dirty="0"/>
              <a:t>　「将来の会関係者を排除したワークショップ」の成果を重視する点は問題である。</a:t>
            </a:r>
            <a:endParaRPr kumimoji="1" lang="en-US" altLang="ja-JP" sz="2000" dirty="0"/>
          </a:p>
          <a:p>
            <a:pPr marL="0" indent="0">
              <a:buNone/>
            </a:pPr>
            <a:endParaRPr kumimoji="1" lang="en-US" altLang="ja-JP" sz="2400" dirty="0"/>
          </a:p>
          <a:p>
            <a:pPr marL="0" indent="0">
              <a:buNone/>
            </a:pPr>
            <a:r>
              <a:rPr kumimoji="1" lang="ja-JP" altLang="en-US" sz="2400" dirty="0"/>
              <a:t>③</a:t>
            </a:r>
            <a:r>
              <a:rPr kumimoji="1" lang="ja-JP" altLang="en-US" sz="2400" dirty="0">
                <a:solidFill>
                  <a:srgbClr val="00B0F0"/>
                </a:solidFill>
              </a:rPr>
              <a:t>京都府は、まず旧資料館を解体して、当面駐車場として運営</a:t>
            </a:r>
            <a:r>
              <a:rPr lang="en-US" altLang="ja-JP" sz="2400" dirty="0">
                <a:solidFill>
                  <a:srgbClr val="00B0F0"/>
                </a:solidFill>
              </a:rPr>
              <a:t> </a:t>
            </a:r>
            <a:r>
              <a:rPr kumimoji="1" lang="ja-JP" altLang="en-US" sz="2400" dirty="0">
                <a:solidFill>
                  <a:srgbClr val="00B0F0"/>
                </a:solidFill>
              </a:rPr>
              <a:t>する。</a:t>
            </a:r>
            <a:endParaRPr kumimoji="1" lang="en-US" altLang="ja-JP" sz="2400" dirty="0">
              <a:solidFill>
                <a:srgbClr val="00B0F0"/>
              </a:solidFill>
            </a:endParaRPr>
          </a:p>
          <a:p>
            <a:pPr marL="0" indent="0">
              <a:buNone/>
            </a:pPr>
            <a:endParaRPr kumimoji="1" lang="en-US" altLang="ja-JP" sz="2400" dirty="0"/>
          </a:p>
          <a:p>
            <a:pPr marL="0" indent="0">
              <a:buNone/>
            </a:pPr>
            <a:r>
              <a:rPr kumimoji="1" lang="ja-JP" altLang="en-US" sz="2400" dirty="0"/>
              <a:t>④</a:t>
            </a:r>
            <a:r>
              <a:rPr kumimoji="1" lang="ja-JP" altLang="en-US" sz="2400" dirty="0">
                <a:solidFill>
                  <a:srgbClr val="00B0F0"/>
                </a:solidFill>
              </a:rPr>
              <a:t>跡地利用案を</a:t>
            </a:r>
            <a:r>
              <a:rPr lang="ja-JP" altLang="en-US" sz="2400" dirty="0">
                <a:solidFill>
                  <a:srgbClr val="00B0F0"/>
                </a:solidFill>
              </a:rPr>
              <a:t>９９０</a:t>
            </a:r>
            <a:r>
              <a:rPr kumimoji="1" lang="ja-JP" altLang="en-US" sz="2400" dirty="0">
                <a:solidFill>
                  <a:srgbClr val="00B0F0"/>
                </a:solidFill>
              </a:rPr>
              <a:t>万円かけてプロポーザルで募集</a:t>
            </a:r>
            <a:endParaRPr kumimoji="1" lang="en-US" altLang="ja-JP" sz="2400" dirty="0">
              <a:solidFill>
                <a:srgbClr val="00B0F0"/>
              </a:solidFill>
            </a:endParaRPr>
          </a:p>
          <a:p>
            <a:pPr marL="0" indent="0">
              <a:lnSpc>
                <a:spcPct val="150000"/>
              </a:lnSpc>
              <a:buNone/>
            </a:pPr>
            <a:r>
              <a:rPr kumimoji="1" lang="ja-JP" altLang="en-US" sz="2400" dirty="0"/>
              <a:t>　　</a:t>
            </a:r>
            <a:r>
              <a:rPr kumimoji="1" lang="ja-JP" altLang="en-US" sz="2000" dirty="0"/>
              <a:t>「創作活動から発表までの多様な文化芸術活動に対応できる新たな舞台芸術・視覚芸 </a:t>
            </a:r>
            <a:endParaRPr kumimoji="1" lang="en-US" altLang="ja-JP" sz="2000" dirty="0"/>
          </a:p>
          <a:p>
            <a:pPr marL="0" indent="0">
              <a:lnSpc>
                <a:spcPct val="150000"/>
              </a:lnSpc>
              <a:buNone/>
            </a:pPr>
            <a:r>
              <a:rPr kumimoji="1" lang="ja-JP" altLang="en-US" sz="2000" dirty="0"/>
              <a:t>      術拠点施設を軸とした北山エリアのエントランスに相応しい機能整備を検討」</a:t>
            </a:r>
          </a:p>
          <a:p>
            <a:pPr marL="0" indent="0">
              <a:lnSpc>
                <a:spcPct val="100000"/>
              </a:lnSpc>
              <a:spcBef>
                <a:spcPts val="600"/>
              </a:spcBef>
              <a:spcAft>
                <a:spcPts val="600"/>
              </a:spcAft>
              <a:buNone/>
            </a:pPr>
            <a:endParaRPr kumimoji="1" lang="en-US" altLang="ja-JP" sz="2400" dirty="0"/>
          </a:p>
        </p:txBody>
      </p:sp>
    </p:spTree>
    <p:extLst>
      <p:ext uri="{BB962C8B-B14F-4D97-AF65-F5344CB8AC3E}">
        <p14:creationId xmlns:p14="http://schemas.microsoft.com/office/powerpoint/2010/main" val="222307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92F2760-4D0A-FDC2-01C3-382EEE6E616C}"/>
              </a:ext>
            </a:extLst>
          </p:cNvPr>
          <p:cNvSpPr txBox="1"/>
          <p:nvPr/>
        </p:nvSpPr>
        <p:spPr>
          <a:xfrm>
            <a:off x="731521" y="340824"/>
            <a:ext cx="10889672" cy="6072047"/>
          </a:xfrm>
          <a:prstGeom prst="rect">
            <a:avLst/>
          </a:prstGeom>
          <a:noFill/>
        </p:spPr>
        <p:txBody>
          <a:bodyPr wrap="square">
            <a:spAutoFit/>
          </a:bodyPr>
          <a:lstStyle/>
          <a:p>
            <a:pPr>
              <a:lnSpc>
                <a:spcPct val="150000"/>
              </a:lnSpc>
              <a:spcAft>
                <a:spcPts val="600"/>
              </a:spcAft>
            </a:pPr>
            <a:r>
              <a:rPr lang="ja-JP" altLang="en-US" sz="2400" dirty="0"/>
              <a:t>旧総合資料館跡地の解体・整備に関する説明会等の要望　　</a:t>
            </a:r>
            <a:endParaRPr lang="en-US" altLang="ja-JP" sz="2400" dirty="0"/>
          </a:p>
          <a:p>
            <a:pPr>
              <a:lnSpc>
                <a:spcPct val="150000"/>
              </a:lnSpc>
              <a:spcAft>
                <a:spcPts val="600"/>
              </a:spcAft>
            </a:pPr>
            <a:r>
              <a:rPr lang="ja-JP" altLang="en-US" sz="2400" dirty="0"/>
              <a:t>　　　　　　　　　　　　　　　　　　　　　　　　　　　</a:t>
            </a:r>
            <a:r>
              <a:rPr lang="ja-JP" altLang="en-US" dirty="0"/>
              <a:t>北山エリアの将来を考える会など　　２０２３年</a:t>
            </a:r>
            <a:r>
              <a:rPr lang="en-US" altLang="ja-JP" dirty="0"/>
              <a:t>5</a:t>
            </a:r>
            <a:r>
              <a:rPr lang="ja-JP" altLang="en-US" dirty="0"/>
              <a:t>月</a:t>
            </a:r>
            <a:r>
              <a:rPr lang="en-US" altLang="ja-JP" dirty="0"/>
              <a:t>19</a:t>
            </a:r>
            <a:r>
              <a:rPr lang="ja-JP" altLang="en-US" dirty="0"/>
              <a:t>日</a:t>
            </a:r>
          </a:p>
          <a:p>
            <a:pPr>
              <a:lnSpc>
                <a:spcPct val="150000"/>
              </a:lnSpc>
              <a:spcAft>
                <a:spcPts val="600"/>
              </a:spcAft>
            </a:pPr>
            <a:r>
              <a:rPr lang="ja-JP" altLang="en-US" sz="2000" dirty="0"/>
              <a:t>１</a:t>
            </a:r>
            <a:r>
              <a:rPr lang="en-US" altLang="ja-JP" sz="2000" dirty="0"/>
              <a:t>.</a:t>
            </a:r>
            <a:r>
              <a:rPr lang="ja-JP" altLang="en-US" sz="2000" dirty="0"/>
              <a:t>解体・整備の計画についての</a:t>
            </a:r>
            <a:r>
              <a:rPr lang="ja-JP" altLang="en-US" sz="2000" dirty="0">
                <a:solidFill>
                  <a:srgbClr val="00B0F0"/>
                </a:solidFill>
              </a:rPr>
              <a:t>住民説明会を開催していただきたい。</a:t>
            </a:r>
          </a:p>
          <a:p>
            <a:pPr>
              <a:lnSpc>
                <a:spcPct val="150000"/>
              </a:lnSpc>
              <a:spcAft>
                <a:spcPts val="600"/>
              </a:spcAft>
            </a:pPr>
            <a:r>
              <a:rPr lang="ja-JP" altLang="en-US" sz="2000" dirty="0"/>
              <a:t>２．解体・整備後の土地利用の在り方について、</a:t>
            </a:r>
            <a:r>
              <a:rPr lang="ja-JP" altLang="en-US" sz="2000" dirty="0">
                <a:solidFill>
                  <a:srgbClr val="00B0F0"/>
                </a:solidFill>
              </a:rPr>
              <a:t>住民との懇談（仮称：住民懇話会の設置）の機会を</a:t>
            </a:r>
            <a:endParaRPr lang="en-US" altLang="ja-JP" sz="2000" dirty="0">
              <a:solidFill>
                <a:srgbClr val="00B0F0"/>
              </a:solidFill>
            </a:endParaRPr>
          </a:p>
          <a:p>
            <a:pPr>
              <a:lnSpc>
                <a:spcPct val="150000"/>
              </a:lnSpc>
              <a:spcAft>
                <a:spcPts val="600"/>
              </a:spcAft>
            </a:pPr>
            <a:r>
              <a:rPr lang="ja-JP" altLang="en-US" sz="2000" dirty="0">
                <a:solidFill>
                  <a:srgbClr val="00B0F0"/>
                </a:solidFill>
              </a:rPr>
              <a:t>　　設けてください。</a:t>
            </a:r>
          </a:p>
          <a:p>
            <a:pPr>
              <a:lnSpc>
                <a:spcPct val="150000"/>
              </a:lnSpc>
              <a:spcAft>
                <a:spcPts val="600"/>
              </a:spcAft>
            </a:pPr>
            <a:r>
              <a:rPr lang="ja-JP" altLang="en-US" sz="2000" dirty="0"/>
              <a:t>３．解体・整備に当たっては、地域内の樹木草花を極力残し、東北部は公園化していただきたい。</a:t>
            </a:r>
          </a:p>
          <a:p>
            <a:pPr>
              <a:lnSpc>
                <a:spcPct val="150000"/>
              </a:lnSpc>
              <a:spcAft>
                <a:spcPts val="600"/>
              </a:spcAft>
            </a:pPr>
            <a:r>
              <a:rPr lang="ja-JP" altLang="en-US" sz="2000" dirty="0"/>
              <a:t>４．緊急の要望として、総合資料館跡地の周りは、市営地下鉄</a:t>
            </a:r>
            <a:r>
              <a:rPr lang="en-US" altLang="ja-JP" sz="2000" dirty="0"/>
              <a:t>1</a:t>
            </a:r>
            <a:r>
              <a:rPr lang="ja-JP" altLang="en-US" sz="2000" dirty="0"/>
              <a:t>番出口の周辺や下鴨中通および北</a:t>
            </a:r>
            <a:endParaRPr lang="en-US" altLang="ja-JP" sz="2000" dirty="0"/>
          </a:p>
          <a:p>
            <a:pPr>
              <a:lnSpc>
                <a:spcPct val="150000"/>
              </a:lnSpc>
              <a:spcAft>
                <a:spcPts val="600"/>
              </a:spcAft>
            </a:pPr>
            <a:r>
              <a:rPr lang="ja-JP" altLang="en-US" sz="2000" dirty="0"/>
              <a:t>　　山通の歩道部分やオープンスペース部分は、フラワーポット・車止めの鎖や置石などが錯綜し、</a:t>
            </a:r>
            <a:endParaRPr lang="en-US" altLang="ja-JP" sz="2000" dirty="0"/>
          </a:p>
          <a:p>
            <a:pPr>
              <a:lnSpc>
                <a:spcPct val="150000"/>
              </a:lnSpc>
              <a:spcAft>
                <a:spcPts val="600"/>
              </a:spcAft>
            </a:pPr>
            <a:r>
              <a:rPr lang="ja-JP" altLang="en-US" sz="2000" dirty="0"/>
              <a:t>　　かなり狭く込み入っております。解体・整備工事に伴い、この場所の安全・効率的な拡幅と整備</a:t>
            </a:r>
            <a:endParaRPr lang="en-US" altLang="ja-JP" sz="2000" dirty="0"/>
          </a:p>
          <a:p>
            <a:pPr>
              <a:lnSpc>
                <a:spcPct val="150000"/>
              </a:lnSpc>
              <a:spcAft>
                <a:spcPts val="600"/>
              </a:spcAft>
            </a:pPr>
            <a:r>
              <a:rPr lang="ja-JP" altLang="en-US" sz="2000" dirty="0"/>
              <a:t>　　をお願いします。</a:t>
            </a:r>
            <a:endParaRPr lang="en-US" altLang="ja-JP" sz="2000" dirty="0"/>
          </a:p>
          <a:p>
            <a:pPr>
              <a:lnSpc>
                <a:spcPct val="150000"/>
              </a:lnSpc>
              <a:spcAft>
                <a:spcPts val="600"/>
              </a:spcAft>
            </a:pPr>
            <a:r>
              <a:rPr lang="ja-JP" altLang="en-US" sz="2000" dirty="0"/>
              <a:t>５．この跡地の恒久的な整備の際には、地下鉄北山駅の東側にエレベーターの設置を要望します。</a:t>
            </a:r>
          </a:p>
        </p:txBody>
      </p:sp>
    </p:spTree>
    <p:extLst>
      <p:ext uri="{BB962C8B-B14F-4D97-AF65-F5344CB8AC3E}">
        <p14:creationId xmlns:p14="http://schemas.microsoft.com/office/powerpoint/2010/main" val="249090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29B07E92-279C-BB19-C887-BF0CAEB5E844}"/>
              </a:ext>
            </a:extLst>
          </p:cNvPr>
          <p:cNvSpPr>
            <a:spLocks noGrp="1"/>
          </p:cNvSpPr>
          <p:nvPr>
            <p:ph type="ctrTitle"/>
          </p:nvPr>
        </p:nvSpPr>
        <p:spPr>
          <a:xfrm>
            <a:off x="971550" y="224519"/>
            <a:ext cx="9639300" cy="534760"/>
          </a:xfrm>
        </p:spPr>
        <p:txBody>
          <a:bodyPr>
            <a:noAutofit/>
          </a:bodyPr>
          <a:lstStyle/>
          <a:p>
            <a:pPr algn="l"/>
            <a:r>
              <a:rPr lang="ja-JP" altLang="en-US" sz="3200" dirty="0">
                <a:highlight>
                  <a:srgbClr val="00FF00"/>
                </a:highlight>
              </a:rPr>
              <a:t>３．</a:t>
            </a:r>
            <a:r>
              <a:rPr lang="ja-JP" altLang="en-US" sz="3200" dirty="0"/>
              <a:t>今後の運動の方向性</a:t>
            </a:r>
          </a:p>
        </p:txBody>
      </p:sp>
      <p:sp>
        <p:nvSpPr>
          <p:cNvPr id="7" name="コンテンツ プレースホルダー 6">
            <a:extLst>
              <a:ext uri="{FF2B5EF4-FFF2-40B4-BE49-F238E27FC236}">
                <a16:creationId xmlns:a16="http://schemas.microsoft.com/office/drawing/2014/main" id="{6BDCC49A-B48C-3F12-E904-9B11EBD2210A}"/>
              </a:ext>
            </a:extLst>
          </p:cNvPr>
          <p:cNvSpPr>
            <a:spLocks noGrp="1"/>
          </p:cNvSpPr>
          <p:nvPr>
            <p:ph type="subTitle" idx="1"/>
          </p:nvPr>
        </p:nvSpPr>
        <p:spPr/>
        <p:txBody>
          <a:bodyPr>
            <a:normAutofit/>
          </a:bodyPr>
          <a:lstStyle/>
          <a:p>
            <a:pPr marL="0" indent="0">
              <a:buNone/>
            </a:pPr>
            <a:endParaRPr lang="en-US" altLang="ja-JP" sz="7400" dirty="0"/>
          </a:p>
          <a:p>
            <a:pPr marL="0" indent="0">
              <a:buNone/>
            </a:pPr>
            <a:endParaRPr lang="ja-JP" altLang="en-US" dirty="0"/>
          </a:p>
        </p:txBody>
      </p:sp>
      <p:sp>
        <p:nvSpPr>
          <p:cNvPr id="9" name="コンテンツ プレースホルダー 2">
            <a:extLst>
              <a:ext uri="{FF2B5EF4-FFF2-40B4-BE49-F238E27FC236}">
                <a16:creationId xmlns:a16="http://schemas.microsoft.com/office/drawing/2014/main" id="{1E3DF5A1-06E5-F0A9-90C8-CB66AF4B9B41}"/>
              </a:ext>
            </a:extLst>
          </p:cNvPr>
          <p:cNvSpPr txBox="1">
            <a:spLocks/>
          </p:cNvSpPr>
          <p:nvPr/>
        </p:nvSpPr>
        <p:spPr>
          <a:xfrm>
            <a:off x="1204913" y="1032781"/>
            <a:ext cx="9834389" cy="56006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2600" dirty="0"/>
              <a:t>１．北山エリア整備基本計画の撤回を求めて運動してきた。</a:t>
            </a:r>
            <a:endParaRPr lang="en-US" altLang="ja-JP" sz="2600" dirty="0"/>
          </a:p>
          <a:p>
            <a:pPr marL="0" indent="0">
              <a:lnSpc>
                <a:spcPct val="120000"/>
              </a:lnSpc>
              <a:buFont typeface="Arial" panose="020B0604020202020204" pitchFamily="34" charset="0"/>
              <a:buNone/>
            </a:pPr>
            <a:r>
              <a:rPr lang="ja-JP" altLang="en-US" sz="2600" dirty="0"/>
              <a:t>２．植物園に関しては、植物園職員作成の改善案が示されてい</a:t>
            </a:r>
            <a:endParaRPr lang="en-US" altLang="ja-JP" sz="2600" dirty="0"/>
          </a:p>
          <a:p>
            <a:pPr marL="0" indent="0">
              <a:lnSpc>
                <a:spcPct val="120000"/>
              </a:lnSpc>
              <a:buFont typeface="Arial" panose="020B0604020202020204" pitchFamily="34" charset="0"/>
              <a:buNone/>
            </a:pPr>
            <a:r>
              <a:rPr lang="en-US" altLang="ja-JP" sz="2600" dirty="0"/>
              <a:t>      </a:t>
            </a:r>
            <a:r>
              <a:rPr lang="ja-JP" altLang="en-US" sz="2600" dirty="0"/>
              <a:t>る。運動としては前進している。今後も注視していく。</a:t>
            </a:r>
            <a:endParaRPr lang="en-US" altLang="ja-JP" sz="2600" dirty="0"/>
          </a:p>
          <a:p>
            <a:pPr marL="0" indent="0">
              <a:lnSpc>
                <a:spcPct val="120000"/>
              </a:lnSpc>
              <a:buFont typeface="Arial" panose="020B0604020202020204" pitchFamily="34" charset="0"/>
              <a:buNone/>
            </a:pPr>
            <a:r>
              <a:rPr lang="ja-JP" altLang="en-US" sz="2600" dirty="0"/>
              <a:t>３．共同体育館は意見聴取会座長により学生本位の案が提示され</a:t>
            </a:r>
            <a:endParaRPr lang="en-US" altLang="ja-JP" sz="2600" dirty="0"/>
          </a:p>
          <a:p>
            <a:pPr marL="0" indent="0">
              <a:lnSpc>
                <a:spcPct val="120000"/>
              </a:lnSpc>
              <a:buFont typeface="Arial" panose="020B0604020202020204" pitchFamily="34" charset="0"/>
              <a:buNone/>
            </a:pPr>
            <a:r>
              <a:rPr lang="ja-JP" altLang="en-US" sz="2600" dirty="0"/>
              <a:t>　　ている。向日町競輪場でのアリーナ建設の案が浮上しているが</a:t>
            </a:r>
            <a:endParaRPr lang="en-US" altLang="ja-JP" sz="2600" dirty="0"/>
          </a:p>
          <a:p>
            <a:pPr marL="0" indent="0">
              <a:lnSpc>
                <a:spcPct val="120000"/>
              </a:lnSpc>
              <a:buFont typeface="Arial" panose="020B0604020202020204" pitchFamily="34" charset="0"/>
              <a:buNone/>
            </a:pPr>
            <a:r>
              <a:rPr lang="ja-JP" altLang="en-US" sz="2600" dirty="0"/>
              <a:t>　　不確定である。</a:t>
            </a:r>
            <a:r>
              <a:rPr lang="ja-JP" altLang="en-US" sz="2600" dirty="0">
                <a:solidFill>
                  <a:srgbClr val="FF0000"/>
                </a:solidFill>
              </a:rPr>
              <a:t>何よりも優先すべきは、耐震基準に満たない校</a:t>
            </a:r>
            <a:endParaRPr lang="en-US" altLang="ja-JP" sz="2600" dirty="0">
              <a:solidFill>
                <a:srgbClr val="FF0000"/>
              </a:solidFill>
            </a:endParaRPr>
          </a:p>
          <a:p>
            <a:pPr marL="0" indent="0">
              <a:lnSpc>
                <a:spcPct val="120000"/>
              </a:lnSpc>
              <a:buFont typeface="Arial" panose="020B0604020202020204" pitchFamily="34" charset="0"/>
              <a:buNone/>
            </a:pPr>
            <a:r>
              <a:rPr lang="ja-JP" altLang="en-US" sz="2600" dirty="0">
                <a:solidFill>
                  <a:srgbClr val="FF0000"/>
                </a:solidFill>
              </a:rPr>
              <a:t>　　舎の建て替えであり、「普通の体育館」を早く建てるべきである。</a:t>
            </a:r>
            <a:endParaRPr lang="en-US" altLang="ja-JP" sz="2600" dirty="0">
              <a:solidFill>
                <a:srgbClr val="FF0000"/>
              </a:solidFill>
            </a:endParaRPr>
          </a:p>
          <a:p>
            <a:pPr marL="0" indent="0">
              <a:lnSpc>
                <a:spcPct val="120000"/>
              </a:lnSpc>
              <a:buFont typeface="Arial" panose="020B0604020202020204" pitchFamily="34" charset="0"/>
              <a:buNone/>
            </a:pPr>
            <a:r>
              <a:rPr lang="ja-JP" altLang="en-US" sz="2600" dirty="0"/>
              <a:t>４．旧総合資料館跡地利用に関しては、時間の猶予が少しあり、</a:t>
            </a:r>
            <a:endParaRPr lang="en-US" altLang="ja-JP" sz="2600" dirty="0"/>
          </a:p>
          <a:p>
            <a:pPr marL="0" indent="0">
              <a:lnSpc>
                <a:spcPct val="120000"/>
              </a:lnSpc>
              <a:buFont typeface="Arial" panose="020B0604020202020204" pitchFamily="34" charset="0"/>
              <a:buNone/>
            </a:pPr>
            <a:r>
              <a:rPr lang="ja-JP" altLang="en-US" sz="2600" dirty="0"/>
              <a:t>　　</a:t>
            </a:r>
            <a:r>
              <a:rPr lang="ja-JP" altLang="en-US" sz="2600" dirty="0">
                <a:solidFill>
                  <a:srgbClr val="00B0F0"/>
                </a:solidFill>
              </a:rPr>
              <a:t>一から府民・地域住民・商店街などの意見も聞くべきである。</a:t>
            </a:r>
            <a:endParaRPr lang="en-US" altLang="ja-JP" sz="2600" dirty="0">
              <a:solidFill>
                <a:srgbClr val="00B0F0"/>
              </a:solidFill>
            </a:endParaRPr>
          </a:p>
          <a:p>
            <a:pPr marL="0" indent="0">
              <a:lnSpc>
                <a:spcPct val="120000"/>
              </a:lnSpc>
              <a:buFont typeface="Arial" panose="020B0604020202020204" pitchFamily="34" charset="0"/>
              <a:buNone/>
            </a:pPr>
            <a:r>
              <a:rPr lang="ja-JP" altLang="en-US" sz="2600" dirty="0"/>
              <a:t>　　賑わい施設やホテルはいらない。</a:t>
            </a:r>
            <a:endParaRPr lang="en-US" altLang="ja-JP" sz="2600" dirty="0"/>
          </a:p>
          <a:p>
            <a:pPr marL="0" indent="0">
              <a:lnSpc>
                <a:spcPct val="120000"/>
              </a:lnSpc>
              <a:buFont typeface="Arial" panose="020B0604020202020204" pitchFamily="34" charset="0"/>
              <a:buNone/>
            </a:pPr>
            <a:endParaRPr lang="ja-JP" altLang="en-US" sz="2600" dirty="0"/>
          </a:p>
          <a:p>
            <a:pPr marL="0" indent="0">
              <a:lnSpc>
                <a:spcPct val="120000"/>
              </a:lnSpc>
              <a:buFont typeface="Arial" panose="020B0604020202020204" pitchFamily="34" charset="0"/>
              <a:buNone/>
            </a:pPr>
            <a:endParaRPr lang="en-US" altLang="ja-JP" sz="2600" dirty="0"/>
          </a:p>
          <a:p>
            <a:pPr marL="0" indent="0">
              <a:buFont typeface="Arial" panose="020B0604020202020204" pitchFamily="34" charset="0"/>
              <a:buNone/>
            </a:pPr>
            <a:endParaRPr lang="ja-JP" altLang="en-US" dirty="0"/>
          </a:p>
        </p:txBody>
      </p:sp>
    </p:spTree>
    <p:extLst>
      <p:ext uri="{BB962C8B-B14F-4D97-AF65-F5344CB8AC3E}">
        <p14:creationId xmlns:p14="http://schemas.microsoft.com/office/powerpoint/2010/main" val="427129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DBA6C-048E-9363-E91F-56CC67045E85}"/>
              </a:ext>
            </a:extLst>
          </p:cNvPr>
          <p:cNvSpPr>
            <a:spLocks noGrp="1"/>
          </p:cNvSpPr>
          <p:nvPr>
            <p:ph type="title"/>
          </p:nvPr>
        </p:nvSpPr>
        <p:spPr>
          <a:xfrm>
            <a:off x="838200" y="93889"/>
            <a:ext cx="10515600" cy="800101"/>
          </a:xfrm>
        </p:spPr>
        <p:txBody>
          <a:bodyPr>
            <a:normAutofit/>
          </a:bodyPr>
          <a:lstStyle/>
          <a:p>
            <a:r>
              <a:rPr kumimoji="1" lang="ja-JP" altLang="en-US" sz="3200" dirty="0"/>
              <a:t>　　　　　　　　　　北山エリア開発のイメージ図</a:t>
            </a:r>
          </a:p>
        </p:txBody>
      </p:sp>
      <p:pic>
        <p:nvPicPr>
          <p:cNvPr id="5" name="コンテンツ プレースホルダー 4">
            <a:extLst>
              <a:ext uri="{FF2B5EF4-FFF2-40B4-BE49-F238E27FC236}">
                <a16:creationId xmlns:a16="http://schemas.microsoft.com/office/drawing/2014/main" id="{AD10F034-9657-165A-57E0-AB136D3FD4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2840" y="1024617"/>
            <a:ext cx="6098722" cy="5412922"/>
          </a:xfrm>
          <a:prstGeom prst="rect">
            <a:avLst/>
          </a:prstGeom>
        </p:spPr>
      </p:pic>
    </p:spTree>
    <p:extLst>
      <p:ext uri="{BB962C8B-B14F-4D97-AF65-F5344CB8AC3E}">
        <p14:creationId xmlns:p14="http://schemas.microsoft.com/office/powerpoint/2010/main" val="16923007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2265</TotalTime>
  <Words>867</Words>
  <Application>Microsoft Office PowerPoint</Application>
  <PresentationFormat>ワイド画面</PresentationFormat>
  <Paragraphs>58</Paragraphs>
  <Slides>7</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ＭＳ Ｐゴシック</vt:lpstr>
      <vt:lpstr>游ゴシック</vt:lpstr>
      <vt:lpstr>Arial</vt:lpstr>
      <vt:lpstr>Calibri</vt:lpstr>
      <vt:lpstr>Calibri Light</vt:lpstr>
      <vt:lpstr>Office テーマ</vt:lpstr>
      <vt:lpstr>        　　北山エリアの全体報告と今後の運動 　　　 　　　　　　　　　　　　なからぎの森の会　吉澤喜代一　　　　2023.07.29   歴彩館　　　 　　　　　　　　　　　　　　　　　　　　　　　　　　　　　　　　　　　　　　　　</vt:lpstr>
      <vt:lpstr>PowerPoint プレゼンテーション</vt:lpstr>
      <vt:lpstr>２． 旧京都府立総合資料館跡地利用 </vt:lpstr>
      <vt:lpstr>　　　　旧総合資料館跡地利用の現状</vt:lpstr>
      <vt:lpstr>PowerPoint プレゼンテーション</vt:lpstr>
      <vt:lpstr>３．今後の運動の方向性</vt:lpstr>
      <vt:lpstr>　　　　　　　　　　北山エリア開発のイメージ図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京都府の北山エリア整備基本計画の問題点と住民運動</dc:title>
  <dc:creator>OWNER</dc:creator>
  <cp:lastModifiedBy>京都府職労 -京都-</cp:lastModifiedBy>
  <cp:revision>228</cp:revision>
  <cp:lastPrinted>2023-07-26T06:19:16Z</cp:lastPrinted>
  <dcterms:created xsi:type="dcterms:W3CDTF">2021-10-21T07:23:40Z</dcterms:created>
  <dcterms:modified xsi:type="dcterms:W3CDTF">2023-07-26T06:29:59Z</dcterms:modified>
</cp:coreProperties>
</file>